
<file path=[Content_Types].xml><?xml version="1.0" encoding="utf-8"?>
<Types xmlns="http://schemas.openxmlformats.org/package/2006/content-types">
  <Default Extension="png" ContentType="image/png"/>
  <Default Extension="mp3" ContentType="audio/unknown"/>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4"/>
  </p:notesMasterIdLst>
  <p:sldIdLst>
    <p:sldId id="256" r:id="rId2"/>
    <p:sldId id="257" r:id="rId3"/>
    <p:sldId id="271" r:id="rId4"/>
    <p:sldId id="270" r:id="rId5"/>
    <p:sldId id="274" r:id="rId6"/>
    <p:sldId id="258" r:id="rId7"/>
    <p:sldId id="262" r:id="rId8"/>
    <p:sldId id="264" r:id="rId9"/>
    <p:sldId id="267" r:id="rId10"/>
    <p:sldId id="273" r:id="rId11"/>
    <p:sldId id="272" r:id="rId12"/>
    <p:sldId id="269"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p:scale>
          <a:sx n="100" d="100"/>
          <a:sy n="100" d="100"/>
        </p:scale>
        <p:origin x="-1950" y="-2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0060"/>
          </a:xfrm>
          <a:prstGeom prst="rect">
            <a:avLst/>
          </a:prstGeom>
        </p:spPr>
        <p:txBody>
          <a:bodyPr vert="horz" lIns="96662" tIns="48331" rIns="96662" bIns="48331" rtlCol="0"/>
          <a:lstStyle>
            <a:lvl1pPr algn="l">
              <a:defRPr sz="1300"/>
            </a:lvl1pPr>
          </a:lstStyle>
          <a:p>
            <a:endParaRPr lang="en-US" dirty="0"/>
          </a:p>
        </p:txBody>
      </p:sp>
      <p:sp>
        <p:nvSpPr>
          <p:cNvPr id="3" name="Date Placeholder 2"/>
          <p:cNvSpPr>
            <a:spLocks noGrp="1"/>
          </p:cNvSpPr>
          <p:nvPr>
            <p:ph type="dt" idx="1"/>
          </p:nvPr>
        </p:nvSpPr>
        <p:spPr>
          <a:xfrm>
            <a:off x="4143588" y="0"/>
            <a:ext cx="3169920" cy="480060"/>
          </a:xfrm>
          <a:prstGeom prst="rect">
            <a:avLst/>
          </a:prstGeom>
        </p:spPr>
        <p:txBody>
          <a:bodyPr vert="horz" lIns="96662" tIns="48331" rIns="96662" bIns="48331" rtlCol="0"/>
          <a:lstStyle>
            <a:lvl1pPr algn="r">
              <a:defRPr sz="1300"/>
            </a:lvl1pPr>
          </a:lstStyle>
          <a:p>
            <a:fld id="{5101B249-55BB-4237-B9BD-AAE3C12590A7}" type="datetimeFigureOut">
              <a:rPr lang="en-US" smtClean="0"/>
              <a:t>10/19/2017</a:t>
            </a:fld>
            <a:endParaRPr lang="en-US" dirty="0"/>
          </a:p>
        </p:txBody>
      </p:sp>
      <p:sp>
        <p:nvSpPr>
          <p:cNvPr id="4" name="Slide Image Placeholder 3"/>
          <p:cNvSpPr>
            <a:spLocks noGrp="1" noRot="1" noChangeAspect="1"/>
          </p:cNvSpPr>
          <p:nvPr>
            <p:ph type="sldImg" idx="2"/>
          </p:nvPr>
        </p:nvSpPr>
        <p:spPr>
          <a:xfrm>
            <a:off x="1257300" y="719138"/>
            <a:ext cx="4802188" cy="3600450"/>
          </a:xfrm>
          <a:prstGeom prst="rect">
            <a:avLst/>
          </a:prstGeom>
          <a:noFill/>
          <a:ln w="12700">
            <a:solidFill>
              <a:prstClr val="black"/>
            </a:solidFill>
          </a:ln>
        </p:spPr>
        <p:txBody>
          <a:bodyPr vert="horz" lIns="96662" tIns="48331" rIns="96662" bIns="48331" rtlCol="0" anchor="ctr"/>
          <a:lstStyle/>
          <a:p>
            <a:endParaRPr lang="en-US" dirty="0"/>
          </a:p>
        </p:txBody>
      </p:sp>
      <p:sp>
        <p:nvSpPr>
          <p:cNvPr id="5" name="Notes Placeholder 4"/>
          <p:cNvSpPr>
            <a:spLocks noGrp="1"/>
          </p:cNvSpPr>
          <p:nvPr>
            <p:ph type="body" sz="quarter" idx="3"/>
          </p:nvPr>
        </p:nvSpPr>
        <p:spPr>
          <a:xfrm>
            <a:off x="731521" y="4560570"/>
            <a:ext cx="5852160" cy="4320540"/>
          </a:xfrm>
          <a:prstGeom prst="rect">
            <a:avLst/>
          </a:prstGeom>
        </p:spPr>
        <p:txBody>
          <a:bodyPr vert="horz" lIns="96662" tIns="48331" rIns="96662"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119474"/>
            <a:ext cx="3169920" cy="480060"/>
          </a:xfrm>
          <a:prstGeom prst="rect">
            <a:avLst/>
          </a:prstGeom>
        </p:spPr>
        <p:txBody>
          <a:bodyPr vert="horz" lIns="96662" tIns="48331" rIns="96662"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6662" tIns="48331" rIns="96662" bIns="48331" rtlCol="0" anchor="b"/>
          <a:lstStyle>
            <a:lvl1pPr algn="r">
              <a:defRPr sz="1300"/>
            </a:lvl1pPr>
          </a:lstStyle>
          <a:p>
            <a:fld id="{3D531B40-8B82-409E-ABF4-2C529973162F}" type="slidenum">
              <a:rPr lang="en-US" smtClean="0"/>
              <a:t>‹#›</a:t>
            </a:fld>
            <a:endParaRPr lang="en-US" dirty="0"/>
          </a:p>
        </p:txBody>
      </p:sp>
    </p:spTree>
    <p:extLst>
      <p:ext uri="{BB962C8B-B14F-4D97-AF65-F5344CB8AC3E}">
        <p14:creationId xmlns:p14="http://schemas.microsoft.com/office/powerpoint/2010/main" val="1953437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a:t>
            </a:r>
            <a:r>
              <a:rPr lang="en-US" baseline="0" dirty="0" smtClean="0"/>
              <a:t> Dorothy if line 5 should say “Use Internet Explorer Versions 10/11 only, Chrome, or Firefox”. Instead of saying Windows 10/11.</a:t>
            </a:r>
            <a:endParaRPr lang="en-US" dirty="0"/>
          </a:p>
        </p:txBody>
      </p:sp>
      <p:sp>
        <p:nvSpPr>
          <p:cNvPr id="4" name="Slide Number Placeholder 3"/>
          <p:cNvSpPr>
            <a:spLocks noGrp="1"/>
          </p:cNvSpPr>
          <p:nvPr>
            <p:ph type="sldNum" sz="quarter" idx="10"/>
          </p:nvPr>
        </p:nvSpPr>
        <p:spPr/>
        <p:txBody>
          <a:bodyPr/>
          <a:lstStyle/>
          <a:p>
            <a:fld id="{3D531B40-8B82-409E-ABF4-2C529973162F}" type="slidenum">
              <a:rPr lang="en-US" smtClean="0"/>
              <a:t>7</a:t>
            </a:fld>
            <a:endParaRPr lang="en-US" dirty="0"/>
          </a:p>
        </p:txBody>
      </p:sp>
    </p:spTree>
    <p:extLst>
      <p:ext uri="{BB962C8B-B14F-4D97-AF65-F5344CB8AC3E}">
        <p14:creationId xmlns:p14="http://schemas.microsoft.com/office/powerpoint/2010/main" val="36761393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E188218-A2B4-4B0B-BAD1-29F1B2DD4844}" type="datetimeFigureOut">
              <a:rPr lang="en-US" smtClean="0"/>
              <a:t>10/19/2017</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65F6EFA-DF8F-4796-961D-BC96CE974F37}"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188218-A2B4-4B0B-BAD1-29F1B2DD4844}" type="datetimeFigureOut">
              <a:rPr lang="en-US" smtClean="0"/>
              <a:t>10/19/2017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65F6EFA-DF8F-4796-961D-BC96CE974F3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188218-A2B4-4B0B-BAD1-29F1B2DD4844}" type="datetimeFigureOut">
              <a:rPr lang="en-US" smtClean="0"/>
              <a:t>10/19/2017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65F6EFA-DF8F-4796-961D-BC96CE974F3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188218-A2B4-4B0B-BAD1-29F1B2DD4844}" type="datetimeFigureOut">
              <a:rPr lang="en-US" smtClean="0"/>
              <a:t>10/19/2017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65F6EFA-DF8F-4796-961D-BC96CE974F37}"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E188218-A2B4-4B0B-BAD1-29F1B2DD4844}" type="datetimeFigureOut">
              <a:rPr lang="en-US" smtClean="0"/>
              <a:t>10/19/2017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65F6EFA-DF8F-4796-961D-BC96CE974F37}"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188218-A2B4-4B0B-BAD1-29F1B2DD4844}" type="datetimeFigureOut">
              <a:rPr lang="en-US" smtClean="0"/>
              <a:t>10/19/2017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65F6EFA-DF8F-4796-961D-BC96CE974F37}"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E188218-A2B4-4B0B-BAD1-29F1B2DD4844}" type="datetimeFigureOut">
              <a:rPr lang="en-US" smtClean="0"/>
              <a:t>10/19/2017</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A65F6EFA-DF8F-4796-961D-BC96CE974F37}"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E188218-A2B4-4B0B-BAD1-29F1B2DD4844}" type="datetimeFigureOut">
              <a:rPr lang="en-US" smtClean="0"/>
              <a:t>10/19/2017</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A65F6EFA-DF8F-4796-961D-BC96CE974F37}"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E188218-A2B4-4B0B-BAD1-29F1B2DD4844}" type="datetimeFigureOut">
              <a:rPr lang="en-US" smtClean="0"/>
              <a:t>10/19/2017</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A65F6EFA-DF8F-4796-961D-BC96CE974F3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E188218-A2B4-4B0B-BAD1-29F1B2DD4844}" type="datetimeFigureOut">
              <a:rPr lang="en-US" smtClean="0"/>
              <a:t>10/19/2017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65F6EFA-DF8F-4796-961D-BC96CE974F37}"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E188218-A2B4-4B0B-BAD1-29F1B2DD4844}" type="datetimeFigureOut">
              <a:rPr lang="en-US" smtClean="0"/>
              <a:t>10/19/2017</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65F6EFA-DF8F-4796-961D-BC96CE974F37}"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E188218-A2B4-4B0B-BAD1-29F1B2DD4844}" type="datetimeFigureOut">
              <a:rPr lang="en-US" smtClean="0"/>
              <a:t>10/19/2017</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65F6EFA-DF8F-4796-961D-BC96CE974F3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8.png"/><Relationship Id="rId2" Type="http://schemas.openxmlformats.org/officeDocument/2006/relationships/audio" Target="../media/media1.mp3"/><Relationship Id="rId1" Type="http://schemas.microsoft.com/office/2007/relationships/media" Target="../media/media1.mp3"/><Relationship Id="rId6" Type="http://schemas.openxmlformats.org/officeDocument/2006/relationships/hyperlink" Target="mailto:websupport@wcc.state.md.us?subject=Employee_Claim_question" TargetMode="External"/><Relationship Id="rId5" Type="http://schemas.openxmlformats.org/officeDocument/2006/relationships/hyperlink" Target="mailto:info@wcc.state.md.us?subject=Online_Employee_Claim_question"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534400" cy="3352800"/>
          </a:xfrm>
        </p:spPr>
        <p:txBody>
          <a:bodyPr/>
          <a:lstStyle/>
          <a:p>
            <a:pPr algn="ctr"/>
            <a:r>
              <a:rPr lang="en-US" dirty="0" smtClean="0">
                <a:effectLst>
                  <a:outerShdw blurRad="38100" dist="38100" dir="2700000" algn="tl">
                    <a:srgbClr val="000000">
                      <a:alpha val="43137"/>
                    </a:srgbClr>
                  </a:outerShdw>
                </a:effectLst>
              </a:rPr>
              <a:t>WELCOME TO WCC’s</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pPr algn="ctr"/>
            <a:r>
              <a:rPr lang="en-US" b="1" dirty="0" smtClean="0">
                <a:solidFill>
                  <a:schemeClr val="tx1"/>
                </a:solidFill>
              </a:rPr>
              <a:t>UPDATED ELECTRONIC CLAIM FORM PROCESS</a:t>
            </a:r>
            <a:endParaRPr lang="en-US" b="1" dirty="0">
              <a:solidFill>
                <a:schemeClr val="tx1"/>
              </a:solidFill>
            </a:endParaRPr>
          </a:p>
        </p:txBody>
      </p:sp>
      <p:pic>
        <p:nvPicPr>
          <p:cNvPr id="4" name="Picture 2" descr="Seal of Maryland (reverse).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1" y="76201"/>
            <a:ext cx="2743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8455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eal of Maryland (reverse).sv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6324600" y="152400"/>
            <a:ext cx="2362200" cy="23622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457200" y="1481328"/>
            <a:ext cx="8229600" cy="4767072"/>
          </a:xfrm>
        </p:spPr>
        <p:txBody>
          <a:bodyPr>
            <a:normAutofit fontScale="85000" lnSpcReduction="20000"/>
          </a:bodyPr>
          <a:lstStyle/>
          <a:p>
            <a:r>
              <a:rPr lang="en-US" sz="2800" dirty="0"/>
              <a:t>The arrows in the navigation pane to the left will turn </a:t>
            </a:r>
            <a:r>
              <a:rPr lang="en-US" sz="2800" b="1" dirty="0">
                <a:solidFill>
                  <a:srgbClr val="00B050"/>
                </a:solidFill>
              </a:rPr>
              <a:t>green</a:t>
            </a:r>
            <a:r>
              <a:rPr lang="en-US" sz="2800" dirty="0"/>
              <a:t> when a page is completed </a:t>
            </a:r>
            <a:r>
              <a:rPr lang="en-US" sz="2800" b="1" dirty="0" smtClean="0"/>
              <a:t>successfully</a:t>
            </a:r>
            <a:r>
              <a:rPr lang="en-US" sz="2800" dirty="0" smtClean="0"/>
              <a:t>.</a:t>
            </a:r>
          </a:p>
          <a:p>
            <a:r>
              <a:rPr lang="en-US" sz="2800" dirty="0" smtClean="0"/>
              <a:t>Any </a:t>
            </a:r>
            <a:r>
              <a:rPr lang="en-US" sz="2800" dirty="0"/>
              <a:t>menu item that does not have a </a:t>
            </a:r>
            <a:r>
              <a:rPr lang="en-US" sz="2800" b="1" dirty="0">
                <a:solidFill>
                  <a:srgbClr val="00B050"/>
                </a:solidFill>
              </a:rPr>
              <a:t>green arrow</a:t>
            </a:r>
            <a:r>
              <a:rPr lang="en-US" sz="2800" dirty="0"/>
              <a:t> should be revisited for missing information 	</a:t>
            </a:r>
          </a:p>
          <a:p>
            <a:r>
              <a:rPr lang="en-US" dirty="0" smtClean="0"/>
              <a:t>Generation of C-30 (Notice of Claim) is created in an overnight process</a:t>
            </a:r>
          </a:p>
          <a:p>
            <a:r>
              <a:rPr lang="en-US" dirty="0" smtClean="0"/>
              <a:t>Attorney proxy must be registered as a proxy for a specific attorney in order to file claim on behalf of that attorney </a:t>
            </a:r>
          </a:p>
          <a:p>
            <a:r>
              <a:rPr lang="en-US" dirty="0" smtClean="0"/>
              <a:t>E-mail notices go to the attorney’s e-mail address</a:t>
            </a:r>
          </a:p>
          <a:p>
            <a:r>
              <a:rPr lang="en-US" dirty="0" smtClean="0"/>
              <a:t>Once notified that the claim form is signed electronically by client, attorney should review and confirm that the signature is visible prior to submitting</a:t>
            </a:r>
          </a:p>
          <a:p>
            <a:endParaRPr lang="en-US" dirty="0"/>
          </a:p>
        </p:txBody>
      </p:sp>
      <p:sp>
        <p:nvSpPr>
          <p:cNvPr id="3" name="Title 2"/>
          <p:cNvSpPr>
            <a:spLocks noGrp="1"/>
          </p:cNvSpPr>
          <p:nvPr>
            <p:ph type="title"/>
          </p:nvPr>
        </p:nvSpPr>
        <p:spPr/>
        <p:txBody>
          <a:bodyPr/>
          <a:lstStyle/>
          <a:p>
            <a:r>
              <a:rPr lang="en-US" dirty="0" smtClean="0"/>
              <a:t>What to Remember </a:t>
            </a:r>
            <a:r>
              <a:rPr lang="en-US" i="1" dirty="0" smtClean="0"/>
              <a:t>continued</a:t>
            </a:r>
            <a:r>
              <a:rPr lang="en-US" dirty="0" smtClean="0"/>
              <a:t>… </a:t>
            </a:r>
            <a:endParaRPr lang="en-US" dirty="0"/>
          </a:p>
        </p:txBody>
      </p:sp>
    </p:spTree>
    <p:extLst>
      <p:ext uri="{BB962C8B-B14F-4D97-AF65-F5344CB8AC3E}">
        <p14:creationId xmlns:p14="http://schemas.microsoft.com/office/powerpoint/2010/main" val="103265071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1000"/>
                                        <p:tgtEl>
                                          <p:spTgt spid="2">
                                            <p:txEl>
                                              <p:pRg st="0" end="0"/>
                                            </p:txEl>
                                          </p:spTgt>
                                        </p:tgtEl>
                                      </p:cBhvr>
                                    </p:animEffect>
                                    <p:anim calcmode="lin" valueType="num">
                                      <p:cBhvr>
                                        <p:cTn id="1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fade">
                                      <p:cBhvr>
                                        <p:cTn id="22" dur="1000"/>
                                        <p:tgtEl>
                                          <p:spTgt spid="2">
                                            <p:txEl>
                                              <p:pRg st="1" end="1"/>
                                            </p:txEl>
                                          </p:spTgt>
                                        </p:tgtEl>
                                      </p:cBhvr>
                                    </p:animEffect>
                                    <p:anim calcmode="lin" valueType="num">
                                      <p:cBhvr>
                                        <p:cTn id="2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fade">
                                      <p:cBhvr>
                                        <p:cTn id="40" dur="1000"/>
                                        <p:tgtEl>
                                          <p:spTgt spid="2">
                                            <p:txEl>
                                              <p:pRg st="4" end="4"/>
                                            </p:txEl>
                                          </p:spTgt>
                                        </p:tgtEl>
                                      </p:cBhvr>
                                    </p:animEffect>
                                    <p:anim calcmode="lin" valueType="num">
                                      <p:cBhvr>
                                        <p:cTn id="41"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2">
                                            <p:txEl>
                                              <p:pRg st="5" end="5"/>
                                            </p:txEl>
                                          </p:spTgt>
                                        </p:tgtEl>
                                        <p:attrNameLst>
                                          <p:attrName>style.visibility</p:attrName>
                                        </p:attrNameLst>
                                      </p:cBhvr>
                                      <p:to>
                                        <p:strVal val="visible"/>
                                      </p:to>
                                    </p:set>
                                    <p:animEffect transition="in" filter="fade">
                                      <p:cBhvr>
                                        <p:cTn id="46" dur="1000"/>
                                        <p:tgtEl>
                                          <p:spTgt spid="2">
                                            <p:txEl>
                                              <p:pRg st="5" end="5"/>
                                            </p:txEl>
                                          </p:spTgt>
                                        </p:tgtEl>
                                      </p:cBhvr>
                                    </p:animEffect>
                                    <p:anim calcmode="lin" valueType="num">
                                      <p:cBhvr>
                                        <p:cTn id="4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Commission has promulgated regulations to codify the new filing processes. </a:t>
            </a:r>
          </a:p>
          <a:p>
            <a:r>
              <a:rPr lang="en-US" dirty="0" smtClean="0"/>
              <a:t>Regulations will be published in early December.</a:t>
            </a:r>
          </a:p>
          <a:p>
            <a:endParaRPr lang="en-US" dirty="0"/>
          </a:p>
        </p:txBody>
      </p:sp>
      <p:sp>
        <p:nvSpPr>
          <p:cNvPr id="3" name="Title 2"/>
          <p:cNvSpPr>
            <a:spLocks noGrp="1"/>
          </p:cNvSpPr>
          <p:nvPr>
            <p:ph type="title"/>
          </p:nvPr>
        </p:nvSpPr>
        <p:spPr/>
        <p:txBody>
          <a:bodyPr/>
          <a:lstStyle/>
          <a:p>
            <a:r>
              <a:rPr lang="en-US" dirty="0" smtClean="0"/>
              <a:t>Regulations…</a:t>
            </a:r>
            <a:endParaRPr lang="en-US" dirty="0"/>
          </a:p>
        </p:txBody>
      </p:sp>
      <p:pic>
        <p:nvPicPr>
          <p:cNvPr id="4" name="Picture 2" descr="Seal of Maryland (reverse).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3429000"/>
            <a:ext cx="2362200"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422893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1000"/>
                                        <p:tgtEl>
                                          <p:spTgt spid="2">
                                            <p:txEl>
                                              <p:pRg st="0" end="0"/>
                                            </p:txEl>
                                          </p:spTgt>
                                        </p:tgtEl>
                                      </p:cBhvr>
                                    </p:animEffect>
                                    <p:anim calcmode="lin" valueType="num">
                                      <p:cBhvr>
                                        <p:cTn id="1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fade">
                                      <p:cBhvr>
                                        <p:cTn id="22" dur="1000"/>
                                        <p:tgtEl>
                                          <p:spTgt spid="2">
                                            <p:txEl>
                                              <p:pRg st="1" end="1"/>
                                            </p:txEl>
                                          </p:spTgt>
                                        </p:tgtEl>
                                      </p:cBhvr>
                                    </p:animEffect>
                                    <p:anim calcmode="lin" valueType="num">
                                      <p:cBhvr>
                                        <p:cTn id="2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eal of Maryland (reverse).svg"/>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600200" y="460899"/>
            <a:ext cx="6096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pPr algn="ctr"/>
            <a:r>
              <a:rPr lang="en-US" dirty="0" smtClean="0">
                <a:effectLst/>
              </a:rPr>
              <a:t>You may contact the Public Service </a:t>
            </a:r>
            <a:r>
              <a:rPr lang="en-US" dirty="0" smtClean="0"/>
              <a:t>Department at</a:t>
            </a:r>
            <a:r>
              <a:rPr lang="en-US" dirty="0" smtClean="0">
                <a:effectLst/>
              </a:rPr>
              <a:t> </a:t>
            </a:r>
            <a:r>
              <a:rPr lang="en-US" b="1" dirty="0" smtClean="0">
                <a:solidFill>
                  <a:srgbClr val="FF0000"/>
                </a:solidFill>
                <a:effectLst/>
                <a:hlinkClick r:id="rId5" tooltip="Contact our Public Service office via email"/>
              </a:rPr>
              <a:t>info@wcc.state.md.us</a:t>
            </a:r>
            <a:r>
              <a:rPr lang="en-US" dirty="0" smtClean="0">
                <a:effectLst/>
              </a:rPr>
              <a:t> or via telephone (410) 864-5100 during normal business hours.</a:t>
            </a:r>
          </a:p>
          <a:p>
            <a:endParaRPr lang="en-US" dirty="0"/>
          </a:p>
          <a:p>
            <a:pPr algn="ctr"/>
            <a:r>
              <a:rPr lang="en-US" dirty="0" smtClean="0">
                <a:effectLst/>
              </a:rPr>
              <a:t>For technical assistance only, contact </a:t>
            </a:r>
            <a:r>
              <a:rPr lang="en-US" b="1" dirty="0" smtClean="0">
                <a:solidFill>
                  <a:srgbClr val="FF0000"/>
                </a:solidFill>
                <a:effectLst/>
                <a:hlinkClick r:id="rId6" tooltip="Contact Websupport with a technical question"/>
              </a:rPr>
              <a:t>websupport@wcc.state.md.us</a:t>
            </a:r>
            <a:r>
              <a:rPr lang="en-US" dirty="0" smtClean="0">
                <a:effectLst/>
              </a:rPr>
              <a:t>.</a:t>
            </a:r>
            <a:endParaRPr lang="en-US" dirty="0"/>
          </a:p>
        </p:txBody>
      </p:sp>
      <p:sp>
        <p:nvSpPr>
          <p:cNvPr id="2" name="Title 1"/>
          <p:cNvSpPr>
            <a:spLocks noGrp="1"/>
          </p:cNvSpPr>
          <p:nvPr>
            <p:ph type="title"/>
          </p:nvPr>
        </p:nvSpPr>
        <p:spPr/>
        <p:txBody>
          <a:bodyPr/>
          <a:lstStyle/>
          <a:p>
            <a:pPr algn="ctr"/>
            <a:r>
              <a:rPr lang="en-US" dirty="0" smtClean="0"/>
              <a:t>Further Questions</a:t>
            </a:r>
            <a:endParaRPr lang="en-US" dirty="0"/>
          </a:p>
        </p:txBody>
      </p:sp>
      <p:pic>
        <p:nvPicPr>
          <p:cNvPr id="5" name="Dorothy - I'm a Subscriber.mp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7"/>
          <a:stretch>
            <a:fillRect/>
          </a:stretch>
        </p:blipFill>
        <p:spPr>
          <a:xfrm>
            <a:off x="323850" y="346599"/>
            <a:ext cx="228600" cy="228600"/>
          </a:xfrm>
          <a:prstGeom prst="rect">
            <a:avLst/>
          </a:prstGeom>
        </p:spPr>
      </p:pic>
    </p:spTree>
    <p:extLst>
      <p:ext uri="{BB962C8B-B14F-4D97-AF65-F5344CB8AC3E}">
        <p14:creationId xmlns:p14="http://schemas.microsoft.com/office/powerpoint/2010/main" val="32417618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833" fill="hold"/>
                                        <p:tgtEl>
                                          <p:spTgt spid="5"/>
                                        </p:tgtEl>
                                      </p:cBhvr>
                                    </p:cmd>
                                  </p:childTnLst>
                                </p:cTn>
                              </p:par>
                              <p:par>
                                <p:cTn id="7" presetID="10"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par>
                                <p:cTn id="10" presetID="2" presetClass="entr" presetSubtype="4" fill="hold" grpId="0" nodeType="withEffect">
                                  <p:stCondLst>
                                    <p:cond delay="50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par>
                                <p:cTn id="14" presetID="42" presetClass="entr" presetSubtype="0" fill="hold" grpId="0" nodeType="withEffect">
                                  <p:stCondLst>
                                    <p:cond delay="100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100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vol="30189" showWhenStopped="0">
                <p:cTn id="24" fill="hold" display="0">
                  <p:stCondLst>
                    <p:cond delay="indefinite"/>
                  </p:stCondLst>
                  <p:endCondLst>
                    <p:cond evt="onStopAudio" delay="0">
                      <p:tgtEl>
                        <p:sldTgt/>
                      </p:tgtEl>
                    </p:cond>
                  </p:endCondLst>
                </p:cTn>
                <p:tgtEl>
                  <p:spTgt spid="5"/>
                </p:tgtEl>
              </p:cMediaNode>
            </p:audio>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1900" dirty="0" smtClean="0"/>
              <a:t>Paperless</a:t>
            </a:r>
          </a:p>
          <a:p>
            <a:r>
              <a:rPr lang="en-US" sz="1900" dirty="0" smtClean="0"/>
              <a:t>Claimants’ </a:t>
            </a:r>
            <a:r>
              <a:rPr lang="en-US" sz="1900" dirty="0"/>
              <a:t>Attorneys </a:t>
            </a:r>
            <a:r>
              <a:rPr lang="en-US" sz="1900" dirty="0" smtClean="0"/>
              <a:t>complete </a:t>
            </a:r>
            <a:r>
              <a:rPr lang="en-US" sz="1900" dirty="0"/>
              <a:t>and submit </a:t>
            </a:r>
            <a:r>
              <a:rPr lang="en-US" sz="1900" dirty="0" smtClean="0"/>
              <a:t>entry </a:t>
            </a:r>
            <a:r>
              <a:rPr lang="en-US" sz="1900" dirty="0"/>
              <a:t>of </a:t>
            </a:r>
            <a:r>
              <a:rPr lang="en-US" sz="1900" dirty="0" smtClean="0"/>
              <a:t>appearance </a:t>
            </a:r>
            <a:r>
              <a:rPr lang="en-US" sz="1900" dirty="0"/>
              <a:t>along with the </a:t>
            </a:r>
            <a:r>
              <a:rPr lang="en-US" sz="1900" dirty="0" smtClean="0"/>
              <a:t>C-1 </a:t>
            </a:r>
            <a:r>
              <a:rPr lang="en-US" sz="1900" dirty="0"/>
              <a:t>form. </a:t>
            </a:r>
            <a:r>
              <a:rPr lang="en-US" sz="1900" dirty="0" smtClean="0"/>
              <a:t>This </a:t>
            </a:r>
            <a:r>
              <a:rPr lang="en-US" sz="1900" b="1" dirty="0" smtClean="0"/>
              <a:t>MUST</a:t>
            </a:r>
            <a:r>
              <a:rPr lang="en-US" sz="1900" dirty="0" smtClean="0"/>
              <a:t> be done </a:t>
            </a:r>
            <a:r>
              <a:rPr lang="en-US" sz="1900" dirty="0"/>
              <a:t>by logging into WFMS as a subscribing attorney </a:t>
            </a:r>
            <a:r>
              <a:rPr lang="en-US" sz="1900" b="1" dirty="0" smtClean="0"/>
              <a:t>PRIOR</a:t>
            </a:r>
            <a:r>
              <a:rPr lang="en-US" sz="1900" dirty="0" smtClean="0"/>
              <a:t> </a:t>
            </a:r>
            <a:r>
              <a:rPr lang="en-US" sz="1900" dirty="0"/>
              <a:t>to starting the </a:t>
            </a:r>
            <a:r>
              <a:rPr lang="en-US" sz="1900" dirty="0" smtClean="0"/>
              <a:t>electronic filing process. The entry of appearance is entered when the completed claim form is electronically submitted to WCC.</a:t>
            </a:r>
          </a:p>
          <a:p>
            <a:r>
              <a:rPr lang="en-US" sz="1900" dirty="0" smtClean="0"/>
              <a:t>Once the claim has been created an email is generated</a:t>
            </a:r>
          </a:p>
          <a:p>
            <a:r>
              <a:rPr lang="en-US" sz="1900" dirty="0" smtClean="0"/>
              <a:t>Claim form can be saved and completed at a later date</a:t>
            </a:r>
          </a:p>
          <a:p>
            <a:r>
              <a:rPr lang="en-US" sz="1900" dirty="0" smtClean="0"/>
              <a:t>The improved verification process allows WCC to complete initial verification much faster. </a:t>
            </a:r>
          </a:p>
          <a:p>
            <a:r>
              <a:rPr lang="en-US" sz="1900" dirty="0" smtClean="0"/>
              <a:t>The subscriber can check the status of the claim after verification</a:t>
            </a:r>
          </a:p>
          <a:p>
            <a:r>
              <a:rPr lang="en-US" sz="1900" dirty="0" smtClean="0"/>
              <a:t>Subscriber may forward email creating E-Number to the client for signature. </a:t>
            </a:r>
            <a:endParaRPr lang="en-US" sz="1900" dirty="0"/>
          </a:p>
          <a:p>
            <a:r>
              <a:rPr lang="en-US" sz="1900" dirty="0"/>
              <a:t>Multiple options for capturing claimant’s signature</a:t>
            </a:r>
          </a:p>
          <a:p>
            <a:r>
              <a:rPr lang="en-US" sz="1900" dirty="0" smtClean="0"/>
              <a:t>Claimant access is through the public portal and therefore they can not submit or change the form, only sign</a:t>
            </a:r>
          </a:p>
          <a:p>
            <a:endParaRPr lang="en-US" dirty="0" smtClean="0"/>
          </a:p>
          <a:p>
            <a:endParaRPr lang="en-US" dirty="0" smtClean="0"/>
          </a:p>
          <a:p>
            <a:endParaRPr lang="en-US" dirty="0" smtClean="0"/>
          </a:p>
          <a:p>
            <a:endParaRPr lang="en-US" dirty="0"/>
          </a:p>
        </p:txBody>
      </p:sp>
      <p:sp>
        <p:nvSpPr>
          <p:cNvPr id="2" name="Title 1"/>
          <p:cNvSpPr>
            <a:spLocks noGrp="1"/>
          </p:cNvSpPr>
          <p:nvPr>
            <p:ph type="title"/>
          </p:nvPr>
        </p:nvSpPr>
        <p:spPr/>
        <p:txBody>
          <a:bodyPr/>
          <a:lstStyle/>
          <a:p>
            <a:r>
              <a:rPr lang="en-US" dirty="0" smtClean="0"/>
              <a:t>Benefits of the New Process</a:t>
            </a:r>
            <a:endParaRPr lang="en-US" dirty="0"/>
          </a:p>
        </p:txBody>
      </p:sp>
      <p:pic>
        <p:nvPicPr>
          <p:cNvPr id="4" name="Picture 2" descr="Seal of Maryland (reverse).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0" y="228600"/>
            <a:ext cx="1371600" cy="1371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695700" y="2266950"/>
            <a:ext cx="914400" cy="369332"/>
          </a:xfrm>
          <a:prstGeom prst="rect">
            <a:avLst/>
          </a:prstGeom>
          <a:noFill/>
        </p:spPr>
        <p:txBody>
          <a:bodyPr wrap="square" rtlCol="0">
            <a:spAutoFit/>
          </a:bodyPr>
          <a:lstStyle/>
          <a:p>
            <a:r>
              <a:rPr lang="en-US" b="1" dirty="0" smtClean="0"/>
              <a:t>PRIOR</a:t>
            </a:r>
            <a:endParaRPr lang="en-US" sz="1400" b="1" dirty="0"/>
          </a:p>
        </p:txBody>
      </p:sp>
    </p:spTree>
    <p:extLst>
      <p:ext uri="{BB962C8B-B14F-4D97-AF65-F5344CB8AC3E}">
        <p14:creationId xmlns:p14="http://schemas.microsoft.com/office/powerpoint/2010/main" val="123977705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par>
                                <p:cTn id="30" presetID="26" presetClass="emph" presetSubtype="0" repeatCount="indefinite" grpId="1" nodeType="withEffect">
                                  <p:stCondLst>
                                    <p:cond delay="0"/>
                                  </p:stCondLst>
                                  <p:endCondLst>
                                    <p:cond evt="onNext" delay="0">
                                      <p:tgtEl>
                                        <p:sldTgt/>
                                      </p:tgtEl>
                                    </p:cond>
                                  </p:endCondLst>
                                  <p:childTnLst>
                                    <p:animEffect transition="out" filter="fade">
                                      <p:cBhvr>
                                        <p:cTn id="31" dur="2000" tmFilter="0, 0; .2, .5; .8, .5; 1, 0"/>
                                        <p:tgtEl>
                                          <p:spTgt spid="5"/>
                                        </p:tgtEl>
                                      </p:cBhvr>
                                    </p:animEffect>
                                    <p:animScale>
                                      <p:cBhvr>
                                        <p:cTn id="32" dur="1000" autoRev="1" fill="hold"/>
                                        <p:tgtEl>
                                          <p:spTgt spid="5"/>
                                        </p:tgtEl>
                                      </p:cBhvr>
                                      <p:by x="105000" y="105000"/>
                                    </p:animScale>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42" presetClass="entr" presetSubtype="0" fill="hold" grpId="0" nodeType="after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1000"/>
                                        <p:tgtEl>
                                          <p:spTgt spid="3">
                                            <p:txEl>
                                              <p:pRg st="4" end="4"/>
                                            </p:txEl>
                                          </p:spTgt>
                                        </p:tgtEl>
                                      </p:cBhvr>
                                    </p:animEffect>
                                    <p:anim calcmode="lin" valueType="num">
                                      <p:cBhvr>
                                        <p:cTn id="4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51" fill="hold">
                            <p:stCondLst>
                              <p:cond delay="7000"/>
                            </p:stCondLst>
                            <p:childTnLst>
                              <p:par>
                                <p:cTn id="52" presetID="42" presetClass="entr" presetSubtype="0" fill="hold" grpId="0" nodeType="after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Effect transition="in" filter="fade">
                                      <p:cBhvr>
                                        <p:cTn id="54" dur="1000"/>
                                        <p:tgtEl>
                                          <p:spTgt spid="3">
                                            <p:txEl>
                                              <p:pRg st="5" end="5"/>
                                            </p:txEl>
                                          </p:spTgt>
                                        </p:tgtEl>
                                      </p:cBhvr>
                                    </p:animEffect>
                                    <p:anim calcmode="lin" valueType="num">
                                      <p:cBhvr>
                                        <p:cTn id="5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animEffect transition="in" filter="fade">
                                      <p:cBhvr>
                                        <p:cTn id="60" dur="1000"/>
                                        <p:tgtEl>
                                          <p:spTgt spid="3">
                                            <p:txEl>
                                              <p:pRg st="6" end="6"/>
                                            </p:txEl>
                                          </p:spTgt>
                                        </p:tgtEl>
                                      </p:cBhvr>
                                    </p:animEffect>
                                    <p:anim calcmode="lin" valueType="num">
                                      <p:cBhvr>
                                        <p:cTn id="6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42" presetClass="entr" presetSubtype="0" fill="hold" grpId="0" nodeType="afterEffect">
                                  <p:stCondLst>
                                    <p:cond delay="0"/>
                                  </p:stCondLst>
                                  <p:childTnLst>
                                    <p:set>
                                      <p:cBhvr>
                                        <p:cTn id="65" dur="1" fill="hold">
                                          <p:stCondLst>
                                            <p:cond delay="0"/>
                                          </p:stCondLst>
                                        </p:cTn>
                                        <p:tgtEl>
                                          <p:spTgt spid="3">
                                            <p:txEl>
                                              <p:pRg st="7" end="7"/>
                                            </p:txEl>
                                          </p:spTgt>
                                        </p:tgtEl>
                                        <p:attrNameLst>
                                          <p:attrName>style.visibility</p:attrName>
                                        </p:attrNameLst>
                                      </p:cBhvr>
                                      <p:to>
                                        <p:strVal val="visible"/>
                                      </p:to>
                                    </p:set>
                                    <p:animEffect transition="in" filter="fade">
                                      <p:cBhvr>
                                        <p:cTn id="66" dur="1000"/>
                                        <p:tgtEl>
                                          <p:spTgt spid="3">
                                            <p:txEl>
                                              <p:pRg st="7" end="7"/>
                                            </p:txEl>
                                          </p:spTgt>
                                        </p:tgtEl>
                                      </p:cBhvr>
                                    </p:animEffect>
                                    <p:anim calcmode="lin" valueType="num">
                                      <p:cBhvr>
                                        <p:cTn id="6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69" fill="hold">
                            <p:stCondLst>
                              <p:cond delay="10000"/>
                            </p:stCondLst>
                            <p:childTnLst>
                              <p:par>
                                <p:cTn id="70" presetID="42" presetClass="entr" presetSubtype="0" fill="hold" grpId="0" nodeType="afterEffect">
                                  <p:stCondLst>
                                    <p:cond delay="0"/>
                                  </p:stCondLst>
                                  <p:childTnLst>
                                    <p:set>
                                      <p:cBhvr>
                                        <p:cTn id="71" dur="1" fill="hold">
                                          <p:stCondLst>
                                            <p:cond delay="0"/>
                                          </p:stCondLst>
                                        </p:cTn>
                                        <p:tgtEl>
                                          <p:spTgt spid="3">
                                            <p:txEl>
                                              <p:pRg st="8" end="8"/>
                                            </p:txEl>
                                          </p:spTgt>
                                        </p:tgtEl>
                                        <p:attrNameLst>
                                          <p:attrName>style.visibility</p:attrName>
                                        </p:attrNameLst>
                                      </p:cBhvr>
                                      <p:to>
                                        <p:strVal val="visible"/>
                                      </p:to>
                                    </p:set>
                                    <p:animEffect transition="in" filter="fade">
                                      <p:cBhvr>
                                        <p:cTn id="72" dur="1000"/>
                                        <p:tgtEl>
                                          <p:spTgt spid="3">
                                            <p:txEl>
                                              <p:pRg st="8" end="8"/>
                                            </p:txEl>
                                          </p:spTgt>
                                        </p:tgtEl>
                                      </p:cBhvr>
                                    </p:animEffect>
                                    <p:anim calcmode="lin" valueType="num">
                                      <p:cBhvr>
                                        <p:cTn id="7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P spid="5" grpId="0"/>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nline Employee Claim Form Information - Internet Explore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28600" y="228600"/>
            <a:ext cx="8763000" cy="6559988"/>
          </a:xfrm>
          <a:prstGeom prst="rect">
            <a:avLst/>
          </a:prstGeom>
          <a:ln>
            <a:solidFill>
              <a:schemeClr val="accent1"/>
            </a:solidFill>
          </a:ln>
        </p:spPr>
      </p:pic>
    </p:spTree>
    <p:extLst>
      <p:ext uri="{BB962C8B-B14F-4D97-AF65-F5344CB8AC3E}">
        <p14:creationId xmlns:p14="http://schemas.microsoft.com/office/powerpoint/2010/main" val="212963343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services.wcc.state.md.us/C1WebForm/ - Internet Explore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52400" y="152400"/>
            <a:ext cx="8925841" cy="6400800"/>
          </a:xfrm>
          <a:prstGeom prst="rect">
            <a:avLst/>
          </a:prstGeom>
          <a:ln w="28575">
            <a:solidFill>
              <a:schemeClr val="accent1"/>
            </a:solidFill>
          </a:ln>
        </p:spPr>
      </p:pic>
    </p:spTree>
    <p:extLst>
      <p:ext uri="{BB962C8B-B14F-4D97-AF65-F5344CB8AC3E}">
        <p14:creationId xmlns:p14="http://schemas.microsoft.com/office/powerpoint/2010/main" val="156341041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04800"/>
            <a:ext cx="8759607" cy="6705600"/>
          </a:xfrm>
          <a:prstGeom prst="rect">
            <a:avLst/>
          </a:prstGeom>
        </p:spPr>
      </p:pic>
    </p:spTree>
    <p:extLst>
      <p:ext uri="{BB962C8B-B14F-4D97-AF65-F5344CB8AC3E}">
        <p14:creationId xmlns:p14="http://schemas.microsoft.com/office/powerpoint/2010/main" val="83262213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 and Don’ts</a:t>
            </a:r>
            <a:endParaRPr lang="en-US" dirty="0"/>
          </a:p>
        </p:txBody>
      </p:sp>
      <p:sp>
        <p:nvSpPr>
          <p:cNvPr id="3" name="Text Placeholder 2"/>
          <p:cNvSpPr>
            <a:spLocks noGrp="1"/>
          </p:cNvSpPr>
          <p:nvPr>
            <p:ph type="body" idx="1"/>
          </p:nvPr>
        </p:nvSpPr>
        <p:spPr/>
        <p:txBody>
          <a:bodyPr/>
          <a:lstStyle/>
          <a:p>
            <a:pPr algn="ctr"/>
            <a:r>
              <a:rPr lang="en-US" dirty="0" smtClean="0"/>
              <a:t>Do’s	</a:t>
            </a:r>
            <a:endParaRPr lang="en-US" dirty="0"/>
          </a:p>
        </p:txBody>
      </p:sp>
      <p:grpSp>
        <p:nvGrpSpPr>
          <p:cNvPr id="15" name="Group 14"/>
          <p:cNvGrpSpPr/>
          <p:nvPr/>
        </p:nvGrpSpPr>
        <p:grpSpPr>
          <a:xfrm>
            <a:off x="838200" y="1242134"/>
            <a:ext cx="3837724" cy="3657600"/>
            <a:chOff x="838200" y="1242134"/>
            <a:chExt cx="3837724" cy="3657600"/>
          </a:xfrm>
        </p:grpSpPr>
        <p:pic>
          <p:nvPicPr>
            <p:cNvPr id="16" name="Picture 2" descr="Seal of Maryland (reverse).sv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838200" y="1242134"/>
              <a:ext cx="3657600" cy="3657600"/>
            </a:xfrm>
            <a:prstGeom prst="rect">
              <a:avLst/>
            </a:prstGeom>
            <a:noFill/>
            <a:extLst>
              <a:ext uri="{909E8E84-426E-40DD-AFC4-6F175D3DCCD1}">
                <a14:hiddenFill xmlns:a14="http://schemas.microsoft.com/office/drawing/2010/main">
                  <a:solidFill>
                    <a:srgbClr val="FFFFFF"/>
                  </a:solidFill>
                </a14:hiddenFill>
              </a:ext>
            </a:extLst>
          </p:spPr>
        </p:pic>
        <p:sp>
          <p:nvSpPr>
            <p:cNvPr id="17" name="L-Shape 16"/>
            <p:cNvSpPr/>
            <p:nvPr/>
          </p:nvSpPr>
          <p:spPr>
            <a:xfrm rot="18954712">
              <a:off x="1111515" y="2277529"/>
              <a:ext cx="3564409" cy="1805012"/>
            </a:xfrm>
            <a:prstGeom prst="corner">
              <a:avLst>
                <a:gd name="adj1" fmla="val 50000"/>
                <a:gd name="adj2" fmla="val 498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 Placeholder 4"/>
          <p:cNvSpPr>
            <a:spLocks noGrp="1"/>
          </p:cNvSpPr>
          <p:nvPr>
            <p:ph type="body" sz="half" idx="3"/>
          </p:nvPr>
        </p:nvSpPr>
        <p:spPr>
          <a:solidFill>
            <a:schemeClr val="accent2"/>
          </a:solidFill>
          <a:ln>
            <a:solidFill>
              <a:schemeClr val="accent2"/>
            </a:solidFill>
          </a:ln>
        </p:spPr>
        <p:txBody>
          <a:bodyPr/>
          <a:lstStyle/>
          <a:p>
            <a:pPr algn="ctr"/>
            <a:r>
              <a:rPr lang="en-US" dirty="0" smtClean="0"/>
              <a:t>Don’ts</a:t>
            </a:r>
            <a:endParaRPr lang="en-US" dirty="0"/>
          </a:p>
        </p:txBody>
      </p:sp>
      <p:sp>
        <p:nvSpPr>
          <p:cNvPr id="4" name="Content Placeholder 3"/>
          <p:cNvSpPr>
            <a:spLocks noGrp="1"/>
          </p:cNvSpPr>
          <p:nvPr>
            <p:ph sz="quarter" idx="2"/>
          </p:nvPr>
        </p:nvSpPr>
        <p:spPr/>
        <p:txBody>
          <a:bodyPr>
            <a:normAutofit fontScale="62500" lnSpcReduction="20000"/>
          </a:bodyPr>
          <a:lstStyle/>
          <a:p>
            <a:r>
              <a:rPr lang="en-US" sz="2600" dirty="0" smtClean="0"/>
              <a:t>If you are completing a claim that is already started, enter </a:t>
            </a:r>
            <a:r>
              <a:rPr lang="en-US" sz="2600" dirty="0"/>
              <a:t>the claimant’s name exactly as on the first email</a:t>
            </a:r>
          </a:p>
          <a:p>
            <a:r>
              <a:rPr lang="en-US" sz="2600" dirty="0"/>
              <a:t>If you want to save the work and come back, write down the EFN number or save the creation email received from the Commission. You will need this information to it to get back into the claim </a:t>
            </a:r>
          </a:p>
          <a:p>
            <a:r>
              <a:rPr lang="en-US" sz="2600" dirty="0" smtClean="0"/>
              <a:t>Sign the claim and medical authorization form prior to submission</a:t>
            </a:r>
          </a:p>
          <a:p>
            <a:r>
              <a:rPr lang="en-US" sz="2600" dirty="0" smtClean="0"/>
              <a:t>Print file copy before submission</a:t>
            </a:r>
          </a:p>
          <a:p>
            <a:r>
              <a:rPr lang="en-US" sz="2600" dirty="0" smtClean="0"/>
              <a:t>Only upload the signature page if executed on paper </a:t>
            </a:r>
          </a:p>
          <a:p>
            <a:r>
              <a:rPr lang="en-US" dirty="0"/>
              <a:t>Submit your claim within 30 days of creation</a:t>
            </a:r>
          </a:p>
          <a:p>
            <a:endParaRPr lang="en-US" dirty="0" smtClean="0"/>
          </a:p>
          <a:p>
            <a:endParaRPr lang="en-US" dirty="0" smtClean="0"/>
          </a:p>
          <a:p>
            <a:endParaRPr lang="en-US" dirty="0" smtClean="0"/>
          </a:p>
          <a:p>
            <a:endParaRPr lang="en-US" dirty="0"/>
          </a:p>
        </p:txBody>
      </p:sp>
      <p:grpSp>
        <p:nvGrpSpPr>
          <p:cNvPr id="9" name="Group 8"/>
          <p:cNvGrpSpPr/>
          <p:nvPr/>
        </p:nvGrpSpPr>
        <p:grpSpPr>
          <a:xfrm>
            <a:off x="4761929" y="1242135"/>
            <a:ext cx="3848671" cy="3928708"/>
            <a:chOff x="3886200" y="2007833"/>
            <a:chExt cx="3673475" cy="3673475"/>
          </a:xfrm>
        </p:grpSpPr>
        <p:pic>
          <p:nvPicPr>
            <p:cNvPr id="10" name="Picture 2" descr="Seal of Maryland (reverse).sv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886200" y="2007833"/>
              <a:ext cx="3673475" cy="3673475"/>
            </a:xfrm>
            <a:prstGeom prst="rect">
              <a:avLst/>
            </a:prstGeom>
            <a:noFill/>
            <a:extLst>
              <a:ext uri="{909E8E84-426E-40DD-AFC4-6F175D3DCCD1}">
                <a14:hiddenFill xmlns:a14="http://schemas.microsoft.com/office/drawing/2010/main">
                  <a:solidFill>
                    <a:srgbClr val="FFFFFF"/>
                  </a:solidFill>
                </a14:hiddenFill>
              </a:ext>
            </a:extLst>
          </p:spPr>
        </p:pic>
        <p:sp>
          <p:nvSpPr>
            <p:cNvPr id="11" name="&quot;No&quot; Symbol 10"/>
            <p:cNvSpPr/>
            <p:nvPr/>
          </p:nvSpPr>
          <p:spPr>
            <a:xfrm>
              <a:off x="4198937" y="2133600"/>
              <a:ext cx="3048000" cy="3276600"/>
            </a:xfrm>
            <a:prstGeom prst="noSmoking">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grpSp>
      <p:sp>
        <p:nvSpPr>
          <p:cNvPr id="6" name="Content Placeholder 5"/>
          <p:cNvSpPr>
            <a:spLocks noGrp="1"/>
          </p:cNvSpPr>
          <p:nvPr>
            <p:ph sz="quarter" idx="4"/>
          </p:nvPr>
        </p:nvSpPr>
        <p:spPr>
          <a:xfrm>
            <a:off x="4645025" y="1376640"/>
            <a:ext cx="4041775" cy="4009418"/>
          </a:xfrm>
        </p:spPr>
        <p:txBody>
          <a:bodyPr>
            <a:normAutofit/>
          </a:bodyPr>
          <a:lstStyle/>
          <a:p>
            <a:r>
              <a:rPr lang="en-US" sz="1600" dirty="0" smtClean="0"/>
              <a:t>Don’t make attachment name too long or include symbols or periods (alphabetical or numerical)</a:t>
            </a:r>
          </a:p>
          <a:p>
            <a:r>
              <a:rPr lang="en-US" sz="1600" dirty="0" smtClean="0"/>
              <a:t>Don’t use an old version of Internet Explorer -use 10/11 only, Google Chrome, or Firefox</a:t>
            </a:r>
          </a:p>
          <a:p>
            <a:r>
              <a:rPr lang="en-US" sz="1600" dirty="0" smtClean="0"/>
              <a:t>Do not use the public version of the C-1</a:t>
            </a:r>
          </a:p>
          <a:p>
            <a:r>
              <a:rPr lang="en-US" sz="1600" dirty="0" smtClean="0"/>
              <a:t>Do not upload the entire claim form that is printed</a:t>
            </a:r>
          </a:p>
          <a:p>
            <a:r>
              <a:rPr lang="en-US" sz="1600" dirty="0" smtClean="0"/>
              <a:t>Do not reuse a claim form that has been started for another claim or claimant. You MUST create a new claim</a:t>
            </a:r>
          </a:p>
          <a:p>
            <a:endParaRPr lang="en-US" dirty="0"/>
          </a:p>
        </p:txBody>
      </p:sp>
    </p:spTree>
    <p:extLst>
      <p:ext uri="{BB962C8B-B14F-4D97-AF65-F5344CB8AC3E}">
        <p14:creationId xmlns:p14="http://schemas.microsoft.com/office/powerpoint/2010/main" val="419019733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1000"/>
                                        <p:tgtEl>
                                          <p:spTgt spid="3">
                                            <p:bg/>
                                          </p:spTgt>
                                        </p:tgtEl>
                                      </p:cBhvr>
                                    </p:animEffect>
                                    <p:anim calcmode="lin" valueType="num">
                                      <p:cBhvr>
                                        <p:cTn id="12" dur="1000" fill="hold"/>
                                        <p:tgtEl>
                                          <p:spTgt spid="3">
                                            <p:bg/>
                                          </p:spTgt>
                                        </p:tgtEl>
                                        <p:attrNameLst>
                                          <p:attrName>ppt_x</p:attrName>
                                        </p:attrNameLst>
                                      </p:cBhvr>
                                      <p:tavLst>
                                        <p:tav tm="0">
                                          <p:val>
                                            <p:strVal val="#ppt_x"/>
                                          </p:val>
                                        </p:tav>
                                        <p:tav tm="100000">
                                          <p:val>
                                            <p:strVal val="#ppt_x"/>
                                          </p:val>
                                        </p:tav>
                                      </p:tavLst>
                                    </p:anim>
                                    <p:anim calcmode="lin" valueType="num">
                                      <p:cBhvr>
                                        <p:cTn id="13" dur="1000" fill="hold"/>
                                        <p:tgtEl>
                                          <p:spTgt spid="3">
                                            <p:bg/>
                                          </p:spTgt>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1000"/>
                                        <p:tgtEl>
                                          <p:spTgt spid="4">
                                            <p:txEl>
                                              <p:pRg st="0" end="0"/>
                                            </p:txEl>
                                          </p:spTgt>
                                        </p:tgtEl>
                                      </p:cBhvr>
                                    </p:animEffect>
                                    <p:anim calcmode="lin" valueType="num">
                                      <p:cBhvr>
                                        <p:cTn id="2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Effect transition="in" filter="fade">
                                      <p:cBhvr>
                                        <p:cTn id="34" dur="1000"/>
                                        <p:tgtEl>
                                          <p:spTgt spid="4">
                                            <p:txEl>
                                              <p:pRg st="2" end="2"/>
                                            </p:txEl>
                                          </p:spTgt>
                                        </p:tgtEl>
                                      </p:cBhvr>
                                    </p:animEffect>
                                    <p:anim calcmode="lin" valueType="num">
                                      <p:cBhvr>
                                        <p:cTn id="3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42" presetClass="entr" presetSubtype="0" fill="hold" grpId="0" nodeType="after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Effect transition="in" filter="fade">
                                      <p:cBhvr>
                                        <p:cTn id="40" dur="1000"/>
                                        <p:tgtEl>
                                          <p:spTgt spid="4">
                                            <p:txEl>
                                              <p:pRg st="3" end="3"/>
                                            </p:txEl>
                                          </p:spTgt>
                                        </p:tgtEl>
                                      </p:cBhvr>
                                    </p:animEffect>
                                    <p:anim calcmode="lin" valueType="num">
                                      <p:cBhvr>
                                        <p:cTn id="4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4">
                                            <p:txEl>
                                              <p:pRg st="4" end="4"/>
                                            </p:txEl>
                                          </p:spTgt>
                                        </p:tgtEl>
                                        <p:attrNameLst>
                                          <p:attrName>style.visibility</p:attrName>
                                        </p:attrNameLst>
                                      </p:cBhvr>
                                      <p:to>
                                        <p:strVal val="visible"/>
                                      </p:to>
                                    </p:set>
                                    <p:animEffect transition="in" filter="fade">
                                      <p:cBhvr>
                                        <p:cTn id="46" dur="1000"/>
                                        <p:tgtEl>
                                          <p:spTgt spid="4">
                                            <p:txEl>
                                              <p:pRg st="4" end="4"/>
                                            </p:txEl>
                                          </p:spTgt>
                                        </p:tgtEl>
                                      </p:cBhvr>
                                    </p:animEffect>
                                    <p:anim calcmode="lin" valueType="num">
                                      <p:cBhvr>
                                        <p:cTn id="4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42" presetClass="entr" presetSubtype="0" fill="hold" grpId="0" nodeType="afterEffect">
                                  <p:stCondLst>
                                    <p:cond delay="0"/>
                                  </p:stCondLst>
                                  <p:childTnLst>
                                    <p:set>
                                      <p:cBhvr>
                                        <p:cTn id="51" dur="1" fill="hold">
                                          <p:stCondLst>
                                            <p:cond delay="0"/>
                                          </p:stCondLst>
                                        </p:cTn>
                                        <p:tgtEl>
                                          <p:spTgt spid="4">
                                            <p:txEl>
                                              <p:pRg st="5" end="5"/>
                                            </p:txEl>
                                          </p:spTgt>
                                        </p:tgtEl>
                                        <p:attrNameLst>
                                          <p:attrName>style.visibility</p:attrName>
                                        </p:attrNameLst>
                                      </p:cBhvr>
                                      <p:to>
                                        <p:strVal val="visible"/>
                                      </p:to>
                                    </p:set>
                                    <p:animEffect transition="in" filter="fade">
                                      <p:cBhvr>
                                        <p:cTn id="52" dur="1000"/>
                                        <p:tgtEl>
                                          <p:spTgt spid="4">
                                            <p:txEl>
                                              <p:pRg st="5" end="5"/>
                                            </p:txEl>
                                          </p:spTgt>
                                        </p:tgtEl>
                                      </p:cBhvr>
                                    </p:animEffect>
                                    <p:anim calcmode="lin" valueType="num">
                                      <p:cBhvr>
                                        <p:cTn id="5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5">
                                            <p:bg/>
                                          </p:spTgt>
                                        </p:tgtEl>
                                        <p:attrNameLst>
                                          <p:attrName>style.visibility</p:attrName>
                                        </p:attrNameLst>
                                      </p:cBhvr>
                                      <p:to>
                                        <p:strVal val="visible"/>
                                      </p:to>
                                    </p:set>
                                    <p:animEffect transition="in" filter="fade">
                                      <p:cBhvr>
                                        <p:cTn id="59" dur="1000"/>
                                        <p:tgtEl>
                                          <p:spTgt spid="5">
                                            <p:bg/>
                                          </p:spTgt>
                                        </p:tgtEl>
                                      </p:cBhvr>
                                    </p:animEffect>
                                    <p:anim calcmode="lin" valueType="num">
                                      <p:cBhvr>
                                        <p:cTn id="60" dur="1000" fill="hold"/>
                                        <p:tgtEl>
                                          <p:spTgt spid="5">
                                            <p:bg/>
                                          </p:spTgt>
                                        </p:tgtEl>
                                        <p:attrNameLst>
                                          <p:attrName>ppt_x</p:attrName>
                                        </p:attrNameLst>
                                      </p:cBhvr>
                                      <p:tavLst>
                                        <p:tav tm="0">
                                          <p:val>
                                            <p:strVal val="#ppt_x"/>
                                          </p:val>
                                        </p:tav>
                                        <p:tav tm="100000">
                                          <p:val>
                                            <p:strVal val="#ppt_x"/>
                                          </p:val>
                                        </p:tav>
                                      </p:tavLst>
                                    </p:anim>
                                    <p:anim calcmode="lin" valueType="num">
                                      <p:cBhvr>
                                        <p:cTn id="61" dur="1000" fill="hold"/>
                                        <p:tgtEl>
                                          <p:spTgt spid="5">
                                            <p:bg/>
                                          </p:spTgt>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5">
                                            <p:txEl>
                                              <p:pRg st="0" end="0"/>
                                            </p:txEl>
                                          </p:spTgt>
                                        </p:tgtEl>
                                        <p:attrNameLst>
                                          <p:attrName>style.visibility</p:attrName>
                                        </p:attrNameLst>
                                      </p:cBhvr>
                                      <p:to>
                                        <p:strVal val="visible"/>
                                      </p:to>
                                    </p:set>
                                    <p:animEffect transition="in" filter="fade">
                                      <p:cBhvr>
                                        <p:cTn id="64" dur="1000"/>
                                        <p:tgtEl>
                                          <p:spTgt spid="5">
                                            <p:txEl>
                                              <p:pRg st="0" end="0"/>
                                            </p:txEl>
                                          </p:spTgt>
                                        </p:tgtEl>
                                      </p:cBhvr>
                                    </p:animEffect>
                                    <p:anim calcmode="lin" valueType="num">
                                      <p:cBhvr>
                                        <p:cTn id="6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
                            </p:stCondLst>
                            <p:childTnLst>
                              <p:par>
                                <p:cTn id="68" presetID="42" presetClass="entr" presetSubtype="0" fill="hold" grpId="0" nodeType="afterEffect">
                                  <p:stCondLst>
                                    <p:cond delay="0"/>
                                  </p:stCondLst>
                                  <p:childTnLst>
                                    <p:set>
                                      <p:cBhvr>
                                        <p:cTn id="69" dur="1" fill="hold">
                                          <p:stCondLst>
                                            <p:cond delay="0"/>
                                          </p:stCondLst>
                                        </p:cTn>
                                        <p:tgtEl>
                                          <p:spTgt spid="6">
                                            <p:txEl>
                                              <p:pRg st="0" end="0"/>
                                            </p:txEl>
                                          </p:spTgt>
                                        </p:tgtEl>
                                        <p:attrNameLst>
                                          <p:attrName>style.visibility</p:attrName>
                                        </p:attrNameLst>
                                      </p:cBhvr>
                                      <p:to>
                                        <p:strVal val="visible"/>
                                      </p:to>
                                    </p:set>
                                    <p:animEffect transition="in" filter="fade">
                                      <p:cBhvr>
                                        <p:cTn id="70" dur="1000"/>
                                        <p:tgtEl>
                                          <p:spTgt spid="6">
                                            <p:txEl>
                                              <p:pRg st="0" end="0"/>
                                            </p:txEl>
                                          </p:spTgt>
                                        </p:tgtEl>
                                      </p:cBhvr>
                                    </p:animEffect>
                                    <p:anim calcmode="lin" valueType="num">
                                      <p:cBhvr>
                                        <p:cTn id="71"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73" fill="hold">
                            <p:stCondLst>
                              <p:cond delay="2000"/>
                            </p:stCondLst>
                            <p:childTnLst>
                              <p:par>
                                <p:cTn id="74" presetID="42" presetClass="entr" presetSubtype="0" fill="hold" grpId="0" nodeType="afterEffect">
                                  <p:stCondLst>
                                    <p:cond delay="0"/>
                                  </p:stCondLst>
                                  <p:childTnLst>
                                    <p:set>
                                      <p:cBhvr>
                                        <p:cTn id="75" dur="1" fill="hold">
                                          <p:stCondLst>
                                            <p:cond delay="0"/>
                                          </p:stCondLst>
                                        </p:cTn>
                                        <p:tgtEl>
                                          <p:spTgt spid="6">
                                            <p:txEl>
                                              <p:pRg st="1" end="1"/>
                                            </p:txEl>
                                          </p:spTgt>
                                        </p:tgtEl>
                                        <p:attrNameLst>
                                          <p:attrName>style.visibility</p:attrName>
                                        </p:attrNameLst>
                                      </p:cBhvr>
                                      <p:to>
                                        <p:strVal val="visible"/>
                                      </p:to>
                                    </p:set>
                                    <p:animEffect transition="in" filter="fade">
                                      <p:cBhvr>
                                        <p:cTn id="76" dur="1000"/>
                                        <p:tgtEl>
                                          <p:spTgt spid="6">
                                            <p:txEl>
                                              <p:pRg st="1" end="1"/>
                                            </p:txEl>
                                          </p:spTgt>
                                        </p:tgtEl>
                                      </p:cBhvr>
                                    </p:animEffect>
                                    <p:anim calcmode="lin" valueType="num">
                                      <p:cBhvr>
                                        <p:cTn id="77"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78"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par>
                          <p:cTn id="79" fill="hold">
                            <p:stCondLst>
                              <p:cond delay="3000"/>
                            </p:stCondLst>
                            <p:childTnLst>
                              <p:par>
                                <p:cTn id="80" presetID="42" presetClass="entr" presetSubtype="0" fill="hold" grpId="0" nodeType="afterEffect">
                                  <p:stCondLst>
                                    <p:cond delay="0"/>
                                  </p:stCondLst>
                                  <p:childTnLst>
                                    <p:set>
                                      <p:cBhvr>
                                        <p:cTn id="81" dur="1" fill="hold">
                                          <p:stCondLst>
                                            <p:cond delay="0"/>
                                          </p:stCondLst>
                                        </p:cTn>
                                        <p:tgtEl>
                                          <p:spTgt spid="6">
                                            <p:txEl>
                                              <p:pRg st="2" end="2"/>
                                            </p:txEl>
                                          </p:spTgt>
                                        </p:tgtEl>
                                        <p:attrNameLst>
                                          <p:attrName>style.visibility</p:attrName>
                                        </p:attrNameLst>
                                      </p:cBhvr>
                                      <p:to>
                                        <p:strVal val="visible"/>
                                      </p:to>
                                    </p:set>
                                    <p:animEffect transition="in" filter="fade">
                                      <p:cBhvr>
                                        <p:cTn id="82" dur="1000"/>
                                        <p:tgtEl>
                                          <p:spTgt spid="6">
                                            <p:txEl>
                                              <p:pRg st="2" end="2"/>
                                            </p:txEl>
                                          </p:spTgt>
                                        </p:tgtEl>
                                      </p:cBhvr>
                                    </p:animEffect>
                                    <p:anim calcmode="lin" valueType="num">
                                      <p:cBhvr>
                                        <p:cTn id="83"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84"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par>
                          <p:cTn id="85" fill="hold">
                            <p:stCondLst>
                              <p:cond delay="4000"/>
                            </p:stCondLst>
                            <p:childTnLst>
                              <p:par>
                                <p:cTn id="86" presetID="42" presetClass="entr" presetSubtype="0" fill="hold" grpId="0" nodeType="afterEffect">
                                  <p:stCondLst>
                                    <p:cond delay="0"/>
                                  </p:stCondLst>
                                  <p:childTnLst>
                                    <p:set>
                                      <p:cBhvr>
                                        <p:cTn id="87" dur="1" fill="hold">
                                          <p:stCondLst>
                                            <p:cond delay="0"/>
                                          </p:stCondLst>
                                        </p:cTn>
                                        <p:tgtEl>
                                          <p:spTgt spid="6">
                                            <p:txEl>
                                              <p:pRg st="3" end="3"/>
                                            </p:txEl>
                                          </p:spTgt>
                                        </p:tgtEl>
                                        <p:attrNameLst>
                                          <p:attrName>style.visibility</p:attrName>
                                        </p:attrNameLst>
                                      </p:cBhvr>
                                      <p:to>
                                        <p:strVal val="visible"/>
                                      </p:to>
                                    </p:set>
                                    <p:animEffect transition="in" filter="fade">
                                      <p:cBhvr>
                                        <p:cTn id="88" dur="1000"/>
                                        <p:tgtEl>
                                          <p:spTgt spid="6">
                                            <p:txEl>
                                              <p:pRg st="3" end="3"/>
                                            </p:txEl>
                                          </p:spTgt>
                                        </p:tgtEl>
                                      </p:cBhvr>
                                    </p:animEffect>
                                    <p:anim calcmode="lin" valueType="num">
                                      <p:cBhvr>
                                        <p:cTn id="8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9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par>
                          <p:cTn id="91" fill="hold">
                            <p:stCondLst>
                              <p:cond delay="5000"/>
                            </p:stCondLst>
                            <p:childTnLst>
                              <p:par>
                                <p:cTn id="92" presetID="42" presetClass="entr" presetSubtype="0" fill="hold" grpId="0" nodeType="afterEffect">
                                  <p:stCondLst>
                                    <p:cond delay="0"/>
                                  </p:stCondLst>
                                  <p:childTnLst>
                                    <p:set>
                                      <p:cBhvr>
                                        <p:cTn id="93" dur="1" fill="hold">
                                          <p:stCondLst>
                                            <p:cond delay="0"/>
                                          </p:stCondLst>
                                        </p:cTn>
                                        <p:tgtEl>
                                          <p:spTgt spid="6">
                                            <p:txEl>
                                              <p:pRg st="4" end="4"/>
                                            </p:txEl>
                                          </p:spTgt>
                                        </p:tgtEl>
                                        <p:attrNameLst>
                                          <p:attrName>style.visibility</p:attrName>
                                        </p:attrNameLst>
                                      </p:cBhvr>
                                      <p:to>
                                        <p:strVal val="visible"/>
                                      </p:to>
                                    </p:set>
                                    <p:animEffect transition="in" filter="fade">
                                      <p:cBhvr>
                                        <p:cTn id="94" dur="1000"/>
                                        <p:tgtEl>
                                          <p:spTgt spid="6">
                                            <p:txEl>
                                              <p:pRg st="4" end="4"/>
                                            </p:txEl>
                                          </p:spTgt>
                                        </p:tgtEl>
                                      </p:cBhvr>
                                    </p:animEffect>
                                    <p:anim calcmode="lin" valueType="num">
                                      <p:cBhvr>
                                        <p:cTn id="9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96"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6" presetClass="entr" presetSubtype="16" fill="hold" nodeType="clickEffect">
                                  <p:stCondLst>
                                    <p:cond delay="0"/>
                                  </p:stCondLst>
                                  <p:childTnLst>
                                    <p:set>
                                      <p:cBhvr>
                                        <p:cTn id="100" dur="1" fill="hold">
                                          <p:stCondLst>
                                            <p:cond delay="0"/>
                                          </p:stCondLst>
                                        </p:cTn>
                                        <p:tgtEl>
                                          <p:spTgt spid="15"/>
                                        </p:tgtEl>
                                        <p:attrNameLst>
                                          <p:attrName>style.visibility</p:attrName>
                                        </p:attrNameLst>
                                      </p:cBhvr>
                                      <p:to>
                                        <p:strVal val="visible"/>
                                      </p:to>
                                    </p:set>
                                    <p:animEffect transition="in" filter="circle(in)">
                                      <p:cBhvr>
                                        <p:cTn id="101" dur="2000"/>
                                        <p:tgtEl>
                                          <p:spTgt spid="15"/>
                                        </p:tgtEl>
                                      </p:cBhvr>
                                    </p:animEffect>
                                  </p:childTnLst>
                                </p:cTn>
                              </p:par>
                              <p:par>
                                <p:cTn id="102" presetID="6" presetClass="entr" presetSubtype="16" fill="hold" nodeType="withEffect">
                                  <p:stCondLst>
                                    <p:cond delay="0"/>
                                  </p:stCondLst>
                                  <p:childTnLst>
                                    <p:set>
                                      <p:cBhvr>
                                        <p:cTn id="103" dur="1" fill="hold">
                                          <p:stCondLst>
                                            <p:cond delay="0"/>
                                          </p:stCondLst>
                                        </p:cTn>
                                        <p:tgtEl>
                                          <p:spTgt spid="9"/>
                                        </p:tgtEl>
                                        <p:attrNameLst>
                                          <p:attrName>style.visibility</p:attrName>
                                        </p:attrNameLst>
                                      </p:cBhvr>
                                      <p:to>
                                        <p:strVal val="visible"/>
                                      </p:to>
                                    </p:set>
                                    <p:animEffect transition="in" filter="circle(in)">
                                      <p:cBhvr>
                                        <p:cTn id="10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animBg="1"/>
      <p:bldP spid="5" grpId="0" uiExpand="1" build="p" animBg="1"/>
      <p:bldP spid="4" grpId="0" uiExpand="1" build="p"/>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Long version for first time users</a:t>
            </a:r>
          </a:p>
          <a:p>
            <a:r>
              <a:rPr lang="en-US" dirty="0" smtClean="0"/>
              <a:t>Short version for experienced users</a:t>
            </a:r>
          </a:p>
          <a:p>
            <a:r>
              <a:rPr lang="en-US" dirty="0" smtClean="0"/>
              <a:t>If you want a printed copy of the Claim Form you must print it before submission </a:t>
            </a:r>
          </a:p>
          <a:p>
            <a:r>
              <a:rPr lang="en-US" dirty="0" smtClean="0"/>
              <a:t>Sign up for E-Notice</a:t>
            </a:r>
          </a:p>
          <a:p>
            <a:r>
              <a:rPr lang="en-US" dirty="0" smtClean="0"/>
              <a:t>Use Internet Explorer 10/11 only, Chrome, or Firefox</a:t>
            </a:r>
          </a:p>
          <a:p>
            <a:r>
              <a:rPr lang="en-US" dirty="0"/>
              <a:t>iPad users may need to add Chrome </a:t>
            </a:r>
            <a:r>
              <a:rPr lang="en-US" dirty="0" smtClean="0"/>
              <a:t>as a web browser</a:t>
            </a:r>
            <a:endParaRPr lang="en-US" dirty="0"/>
          </a:p>
          <a:p>
            <a:r>
              <a:rPr lang="en-US" dirty="0" smtClean="0">
                <a:effectLst/>
              </a:rPr>
              <a:t>Disable the pop-up blocker on your web browser</a:t>
            </a:r>
          </a:p>
          <a:p>
            <a:endParaRPr lang="en-US" dirty="0" smtClean="0"/>
          </a:p>
          <a:p>
            <a:endParaRPr lang="en-US" dirty="0" smtClean="0"/>
          </a:p>
          <a:p>
            <a:endParaRPr lang="en-US" dirty="0"/>
          </a:p>
        </p:txBody>
      </p:sp>
      <p:sp>
        <p:nvSpPr>
          <p:cNvPr id="2" name="Title 1"/>
          <p:cNvSpPr>
            <a:spLocks noGrp="1"/>
          </p:cNvSpPr>
          <p:nvPr>
            <p:ph type="title"/>
          </p:nvPr>
        </p:nvSpPr>
        <p:spPr/>
        <p:txBody>
          <a:bodyPr/>
          <a:lstStyle/>
          <a:p>
            <a:r>
              <a:rPr lang="en-US" dirty="0" smtClean="0"/>
              <a:t>What We Recommend</a:t>
            </a:r>
            <a:endParaRPr lang="en-US" dirty="0"/>
          </a:p>
        </p:txBody>
      </p:sp>
      <p:pic>
        <p:nvPicPr>
          <p:cNvPr id="4" name="Picture 2" descr="Seal of Maryland (reverse).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4445" y="39255"/>
            <a:ext cx="2322945" cy="23229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77376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2" presetClass="entr" presetSubtype="0" fill="hold" grpId="0" nodeType="after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fade">
                                      <p:cBhvr>
                                        <p:cTn id="52" dur="1000"/>
                                        <p:tgtEl>
                                          <p:spTgt spid="3">
                                            <p:txEl>
                                              <p:pRg st="6" end="6"/>
                                            </p:txEl>
                                          </p:spTgt>
                                        </p:tgtEl>
                                      </p:cBhvr>
                                    </p:animEffect>
                                    <p:anim calcmode="lin" valueType="num">
                                      <p:cBhvr>
                                        <p:cTn id="5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effectLst/>
              </a:rPr>
              <a:t>Once completed and verified by WCC, you will receive a Notice of Claim via Electronic Notice for subscribers or via the U.S. Postal Service.</a:t>
            </a:r>
          </a:p>
          <a:p>
            <a:r>
              <a:rPr lang="en-US" dirty="0" smtClean="0"/>
              <a:t>Your appearance will be automatically entered when the claim is submitted</a:t>
            </a:r>
            <a:endParaRPr lang="en-US" dirty="0" smtClean="0">
              <a:effectLst/>
            </a:endParaRPr>
          </a:p>
          <a:p>
            <a:r>
              <a:rPr lang="en-US" dirty="0" smtClean="0">
                <a:effectLst/>
              </a:rPr>
              <a:t>You will receive an e-mail:</a:t>
            </a:r>
            <a:endParaRPr lang="en-US" dirty="0"/>
          </a:p>
          <a:p>
            <a:pPr lvl="1"/>
            <a:r>
              <a:rPr lang="en-US" sz="2000" dirty="0" smtClean="0">
                <a:effectLst/>
              </a:rPr>
              <a:t>When you initiate the claim,</a:t>
            </a:r>
            <a:endParaRPr lang="en-US" sz="2000" dirty="0" smtClean="0"/>
          </a:p>
          <a:p>
            <a:pPr lvl="1"/>
            <a:r>
              <a:rPr lang="en-US" sz="2000" dirty="0" smtClean="0">
                <a:effectLst/>
              </a:rPr>
              <a:t>After the claim has been submitted, and/or</a:t>
            </a:r>
            <a:endParaRPr lang="en-US" sz="2000" dirty="0" smtClean="0"/>
          </a:p>
          <a:p>
            <a:pPr lvl="1"/>
            <a:r>
              <a:rPr lang="en-US" sz="2000" dirty="0" smtClean="0"/>
              <a:t>I</a:t>
            </a:r>
            <a:r>
              <a:rPr lang="en-US" sz="2000" dirty="0" smtClean="0">
                <a:effectLst/>
              </a:rPr>
              <a:t>f the claim is not accepted for processing</a:t>
            </a:r>
          </a:p>
          <a:p>
            <a:pPr marL="0" indent="0">
              <a:buNone/>
            </a:pPr>
            <a:endParaRPr lang="en-US" sz="1800" dirty="0" smtClean="0">
              <a:effectLst/>
            </a:endParaRPr>
          </a:p>
          <a:p>
            <a:pPr marL="0" indent="0">
              <a:buNone/>
            </a:pPr>
            <a:endParaRPr lang="en-US" sz="1800" dirty="0" smtClean="0">
              <a:effectLst/>
            </a:endParaRPr>
          </a:p>
          <a:p>
            <a:pPr marL="0" indent="0">
              <a:buNone/>
            </a:pPr>
            <a:endParaRPr lang="en-US" sz="1800" dirty="0"/>
          </a:p>
        </p:txBody>
      </p:sp>
      <p:sp>
        <p:nvSpPr>
          <p:cNvPr id="2" name="Title 1"/>
          <p:cNvSpPr>
            <a:spLocks noGrp="1"/>
          </p:cNvSpPr>
          <p:nvPr>
            <p:ph type="title"/>
          </p:nvPr>
        </p:nvSpPr>
        <p:spPr/>
        <p:txBody>
          <a:bodyPr>
            <a:normAutofit fontScale="90000"/>
          </a:bodyPr>
          <a:lstStyle/>
          <a:p>
            <a:r>
              <a:rPr lang="en-US" dirty="0" smtClean="0"/>
              <a:t>What to Expect when Claim has been Submitted</a:t>
            </a:r>
            <a:endParaRPr lang="en-US" dirty="0"/>
          </a:p>
        </p:txBody>
      </p:sp>
      <p:pic>
        <p:nvPicPr>
          <p:cNvPr id="4" name="Picture 2" descr="Seal of Maryland (reverse).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3810000"/>
            <a:ext cx="2362200"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539882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eal of Maryland (reverse).sv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6705600" y="152400"/>
            <a:ext cx="2362200" cy="23622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1219200"/>
            <a:ext cx="8229600" cy="4983163"/>
          </a:xfrm>
        </p:spPr>
        <p:txBody>
          <a:bodyPr>
            <a:noAutofit/>
          </a:bodyPr>
          <a:lstStyle/>
          <a:p>
            <a:pPr indent="0"/>
            <a:endParaRPr lang="en-US" sz="2000" dirty="0" smtClean="0"/>
          </a:p>
          <a:p>
            <a:pPr indent="0"/>
            <a:r>
              <a:rPr lang="en-US" sz="2000" dirty="0" smtClean="0"/>
              <a:t>Once a claim has expired for inactivity, it is deleted</a:t>
            </a:r>
          </a:p>
          <a:p>
            <a:pPr indent="0"/>
            <a:r>
              <a:rPr lang="en-US" sz="2000" dirty="0" smtClean="0"/>
              <a:t>Rejected/deleted submissions cannot be reused. You must start a new online claim</a:t>
            </a:r>
          </a:p>
          <a:p>
            <a:pPr indent="0"/>
            <a:r>
              <a:rPr lang="en-US" sz="2000" dirty="0" smtClean="0"/>
              <a:t>Entries are case sensitive</a:t>
            </a:r>
          </a:p>
          <a:p>
            <a:pPr indent="0"/>
            <a:r>
              <a:rPr lang="en-US" sz="2000" dirty="0" smtClean="0"/>
              <a:t>The date stamp will only show after verification and the claim form is in the system</a:t>
            </a:r>
          </a:p>
          <a:p>
            <a:pPr indent="0"/>
            <a:r>
              <a:rPr lang="en-US" sz="2000" dirty="0" smtClean="0"/>
              <a:t>Signature of claimant is required for the Claim and Medical Authorization Form</a:t>
            </a:r>
          </a:p>
          <a:p>
            <a:pPr indent="0"/>
            <a:r>
              <a:rPr lang="en-US" sz="2000" dirty="0" smtClean="0"/>
              <a:t>Write down the EFN number. You will need this to get back into the claim or save the creation email received from WCC </a:t>
            </a:r>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r>
              <a:rPr lang="en-US" dirty="0" smtClean="0"/>
              <a:t>What to Remember…</a:t>
            </a:r>
            <a:endParaRPr lang="en-US" dirty="0"/>
          </a:p>
        </p:txBody>
      </p:sp>
    </p:spTree>
    <p:extLst>
      <p:ext uri="{BB962C8B-B14F-4D97-AF65-F5344CB8AC3E}">
        <p14:creationId xmlns:p14="http://schemas.microsoft.com/office/powerpoint/2010/main" val="358916703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anim calcmode="lin" valueType="num">
                                      <p:cBhvr>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663</Words>
  <Application>Microsoft Office PowerPoint</Application>
  <PresentationFormat>On-screen Show (4:3)</PresentationFormat>
  <Paragraphs>72</Paragraphs>
  <Slides>12</Slides>
  <Notes>1</Notes>
  <HiddenSlides>0</HiddenSlides>
  <MMClips>1</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WELCOME TO WCC’s</vt:lpstr>
      <vt:lpstr>Benefits of the New Process</vt:lpstr>
      <vt:lpstr>PowerPoint Presentation</vt:lpstr>
      <vt:lpstr>PowerPoint Presentation</vt:lpstr>
      <vt:lpstr>PowerPoint Presentation</vt:lpstr>
      <vt:lpstr>Do’s and Don’ts</vt:lpstr>
      <vt:lpstr>What We Recommend</vt:lpstr>
      <vt:lpstr>What to Expect when Claim has been Submitted</vt:lpstr>
      <vt:lpstr>What to Remember…</vt:lpstr>
      <vt:lpstr>What to Remember continued… </vt:lpstr>
      <vt:lpstr>Regulations…</vt:lpstr>
      <vt:lpstr>Further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2017-10-19T17:35:18Z</dcterms:created>
  <dcterms:modified xsi:type="dcterms:W3CDTF">2017-10-19T17:38:07Z</dcterms:modified>
</cp:coreProperties>
</file>